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684" r:id="rId3"/>
    <p:sldMasterId id="2147483672" r:id="rId4"/>
  </p:sldMasterIdLst>
  <p:handoutMasterIdLst>
    <p:handoutMasterId r:id="rId10"/>
  </p:handoutMasterIdLst>
  <p:sldIdLst>
    <p:sldId id="257" r:id="rId5"/>
    <p:sldId id="258" r:id="rId6"/>
    <p:sldId id="259" r:id="rId7"/>
    <p:sldId id="260" r:id="rId8"/>
    <p:sldId id="261" r:id="rId9"/>
  </p:sldIdLst>
  <p:sldSz cx="9144000" cy="6858000" type="screen4x3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47" autoAdjust="0"/>
    <p:restoredTop sz="94660"/>
  </p:normalViewPr>
  <p:slideViewPr>
    <p:cSldViewPr>
      <p:cViewPr>
        <p:scale>
          <a:sx n="100" d="100"/>
          <a:sy n="100" d="100"/>
        </p:scale>
        <p:origin x="-9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154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7788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A0CA8-A27D-4231-841E-A7EA33C36597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7788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BB9B4-43D1-4EE5-B4EA-AC942CAE759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3886-598C-4EB4-85D5-7516048FBD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B5D21-4BBB-43DF-B9AB-F96E4BD628B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880A1-0F03-496D-AB1E-D61F57ECA3B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2A5CB-2F20-4955-9527-DEB702BF387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800E2-0C4C-4178-A7B6-8D2694F9F6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6992-A9FC-4168-8464-1BCB14E0BFE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A7638-3F06-4073-B5ED-BA087AE5FF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92E4E-6FD3-4435-A8F3-A672DE2EF31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0551E-4CB0-4647-84E2-83CE1CDD77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49CDA-D301-4B7A-8B5E-6A359EF8269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0" name="Image" r:id="rId14" imgW="10692063" imgH="7555556" progId="">
              <p:embed/>
            </p:oleObj>
          </a:graphicData>
        </a:graphic>
      </p:graphicFrame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E5FAA9-F7C4-4ED8-8BF6-54BF831D58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D8E3A-9BB0-4AC7-9805-2091B8D6DD02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12D51-8011-4FCE-ABDD-24362BA4A3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FC05D-1482-4DAD-A781-CB8C683FA32D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5598C-C619-4B2C-AEF2-1BECBD57FC9F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0F567-333C-410F-B805-00F5D0E2A809}" type="datetimeFigureOut">
              <a:rPr lang="ko-KR" altLang="en-US" smtClean="0"/>
              <a:t>2013-10-29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2C7B2-1D00-4EE7-89A4-0254DAE07BF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115160" y="2708275"/>
            <a:ext cx="6806711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Industrial 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PDA 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AB-700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0566" y="1341441"/>
            <a:ext cx="7596554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Industrial PDA </a:t>
            </a:r>
            <a:r>
              <a:rPr lang="en-US" altLang="ko-KR" b="1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AB-700 </a:t>
            </a:r>
            <a:endParaRPr lang="en-US" altLang="ko-KR" b="1" kern="0" dirty="0">
              <a:solidFill>
                <a:srgbClr val="FF6600"/>
              </a:solidFill>
              <a:latin typeface="Century Gothic" pitchFamily="34" charset="0"/>
              <a:ea typeface="굴림" charset="-127"/>
            </a:endParaRPr>
          </a:p>
        </p:txBody>
      </p:sp>
      <p:sp>
        <p:nvSpPr>
          <p:cNvPr id="34822" name="내용 개체 틀 2"/>
          <p:cNvSpPr txBox="1">
            <a:spLocks/>
          </p:cNvSpPr>
          <p:nvPr/>
        </p:nvSpPr>
        <p:spPr bwMode="auto">
          <a:xfrm>
            <a:off x="825013" y="2057403"/>
            <a:ext cx="135987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b="1" u="sng">
                <a:solidFill>
                  <a:srgbClr val="FF6600"/>
                </a:solidFill>
                <a:latin typeface="Century Gothic" pitchFamily="34" charset="0"/>
              </a:rPr>
              <a:t>PDA</a:t>
            </a:r>
            <a:endParaRPr lang="ko-KR" altLang="en-US" b="1" u="sng">
              <a:solidFill>
                <a:srgbClr val="FF6600"/>
              </a:solidFill>
              <a:latin typeface="Century Gothic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771800" y="1988840"/>
          <a:ext cx="5871978" cy="4254083"/>
        </p:xfrm>
        <a:graphic>
          <a:graphicData uri="http://schemas.openxmlformats.org/drawingml/2006/table">
            <a:tbl>
              <a:tblPr/>
              <a:tblGrid>
                <a:gridCol w="1452436"/>
                <a:gridCol w="4419542"/>
              </a:tblGrid>
              <a:tr h="258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Section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Specifications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CPU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Intel PXA320 806MHz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OS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Windows CE 5.0 or Windows Mobile 6.5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MEMORY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ROM 256MB(max 512MB Option) / RAM 256MB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DISPLAY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3.5”QVGA with Backlight / TFT LCD,240×320Pixel / 252,144KColor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INTERFACE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USB 1.1 / RS232C, Bluetooth Class Ⅱ, Micro SD Memory Slot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COMMUNICATION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Wireless LAN 802.11 a/b/g[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기본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 / CDMA or HSDPA / GSM / GPRS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BARCODE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1D Laser or 2D Imager Scanner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17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RFID(OPTION)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13.56MHz Built-In / UHF(900MHz) Patch or Gun Type Patch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19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BATTERY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Lithium-ion 3.7V 3,000mAH (Rechargeable) Up to 4,400mAH(Option)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Back up Battery : Lithium-ion 3.7V 100mAH (Rechargeable)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ENVIRONMENT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IP65(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방수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방진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, 12 Times Drop 1.5m to Concrete 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KEYPAD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Built-in 26 Keys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OPERATION TEMP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–10 ℃    to   –50 ℃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58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DEMENSION/WEIGHT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172.7mm (L) x 88.4mm (W) x 37mm (H)   / 270 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19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OTHER OPTIONS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CAMERA/AUDIO/etc.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CAMERA : 3.0M CMOS Type CAMERA / Vibrator / GPS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AUDIO : One Speaker &amp; Mike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506616" y="2454278"/>
            <a:ext cx="1977152" cy="3783013"/>
          </a:xfrm>
          <a:prstGeom prst="roundRect">
            <a:avLst>
              <a:gd name="adj" fmla="val 2813"/>
            </a:avLst>
          </a:prstGeom>
          <a:solidFill>
            <a:srgbClr val="FFFFFF">
              <a:alpha val="30000"/>
            </a:srgbClr>
          </a:solidFill>
          <a:ln w="19050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>
                <a:solidFill>
                  <a:srgbClr val="000000"/>
                </a:solidFill>
              </a:rPr>
              <a:t>                                              </a:t>
            </a:r>
            <a:endParaRPr lang="ko-KR" altLang="en-US" sz="1000">
              <a:solidFill>
                <a:srgbClr val="00000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564905"/>
            <a:ext cx="17281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20566" y="1268416"/>
            <a:ext cx="7596554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 PDA </a:t>
            </a:r>
            <a:r>
              <a:rPr lang="en-US" altLang="ko-KR" b="1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AB-700</a:t>
            </a:r>
            <a:r>
              <a:rPr lang="en-US" altLang="ko-KR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_HF(13.56MHz) </a:t>
            </a: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RFID Reader </a:t>
            </a:r>
          </a:p>
        </p:txBody>
      </p:sp>
      <p:graphicFrame>
        <p:nvGraphicFramePr>
          <p:cNvPr id="6" name="Group 94"/>
          <p:cNvGraphicFramePr>
            <a:graphicFrameLocks noGrp="1"/>
          </p:cNvGraphicFramePr>
          <p:nvPr/>
        </p:nvGraphicFramePr>
        <p:xfrm>
          <a:off x="3959470" y="4625978"/>
          <a:ext cx="4334066" cy="1754781"/>
        </p:xfrm>
        <a:graphic>
          <a:graphicData uri="http://schemas.openxmlformats.org/drawingml/2006/table">
            <a:tbl>
              <a:tblPr/>
              <a:tblGrid>
                <a:gridCol w="1625274"/>
                <a:gridCol w="2708792"/>
              </a:tblGrid>
              <a:tr h="293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Section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Specifications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91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FREQUENCY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13.56MHz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932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EXPEND POWER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5V / 100mAh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이하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91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Antenna Impedance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 at 13.56MHz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932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COMMUNICATION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RS-232C, TTL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91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BAND RATE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9600~115200bps(Default : 9600bps)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3973780" y="2375082"/>
            <a:ext cx="4296593" cy="573749"/>
          </a:xfrm>
          <a:prstGeom prst="rect">
            <a:avLst/>
          </a:prstGeom>
          <a:solidFill>
            <a:srgbClr val="CCFFCC">
              <a:alpha val="50000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none" anchor="ctr"/>
          <a:lstStyle/>
          <a:p>
            <a:pPr>
              <a:buFontTx/>
              <a:buChar char="-"/>
              <a:defRPr/>
            </a:pP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산업용</a:t>
            </a: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PDA </a:t>
            </a:r>
            <a:r>
              <a:rPr lang="en-US" altLang="ko-KR" sz="1100" b="1" dirty="0" smtClean="0">
                <a:latin typeface="맑은 고딕" pitchFamily="50" charset="-127"/>
                <a:ea typeface="맑은 고딕" pitchFamily="50" charset="-127"/>
              </a:rPr>
              <a:t>AB700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HF(13.56M)RF-ID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리더의 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내장이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가능하여 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추가 장비도입에 따른 부담이 감소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됩니다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3973780" y="3052131"/>
            <a:ext cx="4296593" cy="558055"/>
          </a:xfrm>
          <a:prstGeom prst="rect">
            <a:avLst/>
          </a:prstGeom>
          <a:solidFill>
            <a:srgbClr val="CCFFCC">
              <a:alpha val="50000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none" anchor="ctr"/>
          <a:lstStyle/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적용가능 분야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출입관리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자산관리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시설물관리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물류관리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공정관리 등</a:t>
            </a:r>
          </a:p>
        </p:txBody>
      </p:sp>
      <p:sp>
        <p:nvSpPr>
          <p:cNvPr id="9" name="Rectangle 51"/>
          <p:cNvSpPr>
            <a:spLocks noChangeArrowheads="1"/>
          </p:cNvSpPr>
          <p:nvPr/>
        </p:nvSpPr>
        <p:spPr bwMode="auto">
          <a:xfrm>
            <a:off x="3978173" y="3707379"/>
            <a:ext cx="4296593" cy="794216"/>
          </a:xfrm>
          <a:prstGeom prst="rect">
            <a:avLst/>
          </a:prstGeom>
          <a:solidFill>
            <a:srgbClr val="CCFFCC">
              <a:alpha val="50000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none" anchor="ctr"/>
          <a:lstStyle/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Protocol</a:t>
            </a:r>
          </a:p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 ISO 14443 Type A,B</a:t>
            </a:r>
          </a:p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 ISO 15693 Standard</a:t>
            </a:r>
          </a:p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  Mi-Fair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683568" y="2276872"/>
            <a:ext cx="2886808" cy="4184650"/>
          </a:xfrm>
          <a:prstGeom prst="roundRect">
            <a:avLst>
              <a:gd name="adj" fmla="val 2813"/>
            </a:avLst>
          </a:prstGeom>
          <a:solidFill>
            <a:srgbClr val="FFFFFF">
              <a:alpha val="30000"/>
            </a:srgbClr>
          </a:solidFill>
          <a:ln w="19050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>
                <a:solidFill>
                  <a:srgbClr val="000000"/>
                </a:solidFill>
              </a:rPr>
              <a:t>                                              </a:t>
            </a:r>
            <a:endParaRPr lang="ko-KR" altLang="en-US" sz="1000">
              <a:solidFill>
                <a:srgbClr val="000000"/>
              </a:solidFill>
            </a:endParaRPr>
          </a:p>
        </p:txBody>
      </p:sp>
      <p:sp>
        <p:nvSpPr>
          <p:cNvPr id="35881" name="내용 개체 틀 2"/>
          <p:cNvSpPr txBox="1">
            <a:spLocks/>
          </p:cNvSpPr>
          <p:nvPr/>
        </p:nvSpPr>
        <p:spPr bwMode="auto">
          <a:xfrm>
            <a:off x="857251" y="1916113"/>
            <a:ext cx="258493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b="1" u="sng" dirty="0">
                <a:solidFill>
                  <a:srgbClr val="FF6600"/>
                </a:solidFill>
                <a:latin typeface="Century Gothic" pitchFamily="34" charset="0"/>
              </a:rPr>
              <a:t>RFID </a:t>
            </a:r>
            <a:r>
              <a:rPr lang="en-US" altLang="ko-KR" b="1" u="sng" dirty="0" smtClean="0">
                <a:solidFill>
                  <a:srgbClr val="FF6600"/>
                </a:solidFill>
                <a:latin typeface="Century Gothic" pitchFamily="34" charset="0"/>
              </a:rPr>
              <a:t>HF (13.56MHz) </a:t>
            </a:r>
            <a:endParaRPr lang="ko-KR" altLang="en-US" b="1" u="sng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924944"/>
            <a:ext cx="17725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878" name="직선 화살표 연결선 31"/>
          <p:cNvCxnSpPr>
            <a:cxnSpLocks noChangeShapeType="1"/>
          </p:cNvCxnSpPr>
          <p:nvPr/>
        </p:nvCxnSpPr>
        <p:spPr bwMode="auto">
          <a:xfrm rot="5400000" flipH="1" flipV="1">
            <a:off x="1943152" y="2849682"/>
            <a:ext cx="568325" cy="63012"/>
          </a:xfrm>
          <a:prstGeom prst="straightConnector1">
            <a:avLst/>
          </a:prstGeom>
          <a:noFill/>
          <a:ln w="19050" algn="ctr">
            <a:solidFill>
              <a:srgbClr val="FFC000"/>
            </a:solidFill>
            <a:round/>
            <a:headEnd type="oval" w="med" len="med"/>
            <a:tailEnd/>
          </a:ln>
        </p:spPr>
      </p:cxnSp>
      <p:cxnSp>
        <p:nvCxnSpPr>
          <p:cNvPr id="35879" name="직선 연결선 32"/>
          <p:cNvCxnSpPr>
            <a:cxnSpLocks noChangeShapeType="1"/>
          </p:cNvCxnSpPr>
          <p:nvPr/>
        </p:nvCxnSpPr>
        <p:spPr bwMode="auto">
          <a:xfrm>
            <a:off x="1008847" y="2593849"/>
            <a:ext cx="1252904" cy="0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35880" name="TextBox 33"/>
          <p:cNvSpPr txBox="1">
            <a:spLocks noChangeArrowheads="1"/>
          </p:cNvSpPr>
          <p:nvPr/>
        </p:nvSpPr>
        <p:spPr bwMode="auto">
          <a:xfrm>
            <a:off x="899592" y="2373263"/>
            <a:ext cx="15151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Built-in Type HF </a:t>
            </a:r>
            <a:r>
              <a:rPr lang="en-US" altLang="ko-KR" sz="1000" b="1" dirty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RFID</a:t>
            </a:r>
            <a:endParaRPr lang="ko-KR" altLang="en-US" sz="1000" b="1" dirty="0">
              <a:solidFill>
                <a:srgbClr val="92D05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20566" y="1196978"/>
            <a:ext cx="53471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 PDA </a:t>
            </a:r>
            <a:r>
              <a:rPr lang="en-US" altLang="ko-KR" b="1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AB-700</a:t>
            </a:r>
            <a:r>
              <a:rPr lang="en-US" altLang="ko-KR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_UHF(900MHz) </a:t>
            </a: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RFID Reader 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715109" y="2214563"/>
            <a:ext cx="2886808" cy="4184650"/>
          </a:xfrm>
          <a:prstGeom prst="roundRect">
            <a:avLst>
              <a:gd name="adj" fmla="val 2813"/>
            </a:avLst>
          </a:prstGeom>
          <a:solidFill>
            <a:srgbClr val="FFFFFF">
              <a:alpha val="30000"/>
            </a:srgbClr>
          </a:solidFill>
          <a:ln w="19050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>
                <a:solidFill>
                  <a:srgbClr val="000000"/>
                </a:solidFill>
              </a:rPr>
              <a:t>                                              </a:t>
            </a:r>
            <a:endParaRPr lang="ko-KR" altLang="en-US" sz="1000">
              <a:solidFill>
                <a:srgbClr val="000000"/>
              </a:solidFill>
            </a:endParaRPr>
          </a:p>
        </p:txBody>
      </p:sp>
      <p:sp>
        <p:nvSpPr>
          <p:cNvPr id="36870" name="내용 개체 틀 2"/>
          <p:cNvSpPr txBox="1">
            <a:spLocks/>
          </p:cNvSpPr>
          <p:nvPr/>
        </p:nvSpPr>
        <p:spPr bwMode="auto">
          <a:xfrm>
            <a:off x="857250" y="1827213"/>
            <a:ext cx="2518996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b="1" u="sng">
                <a:solidFill>
                  <a:srgbClr val="FF6600"/>
                </a:solidFill>
                <a:latin typeface="Century Gothic" pitchFamily="34" charset="0"/>
              </a:rPr>
              <a:t>RFID 900MHz </a:t>
            </a:r>
            <a:endParaRPr lang="ko-KR" altLang="en-US" b="1" u="sng">
              <a:solidFill>
                <a:srgbClr val="FF6600"/>
              </a:solidFill>
              <a:latin typeface="Century Gothic" pitchFamily="34" charset="0"/>
            </a:endParaRPr>
          </a:p>
        </p:txBody>
      </p:sp>
      <p:sp>
        <p:nvSpPr>
          <p:cNvPr id="8" name="Rectangle 49"/>
          <p:cNvSpPr>
            <a:spLocks noChangeArrowheads="1"/>
          </p:cNvSpPr>
          <p:nvPr/>
        </p:nvSpPr>
        <p:spPr bwMode="auto">
          <a:xfrm>
            <a:off x="3924006" y="2060851"/>
            <a:ext cx="4968473" cy="768977"/>
          </a:xfrm>
          <a:prstGeom prst="rect">
            <a:avLst/>
          </a:prstGeom>
          <a:solidFill>
            <a:srgbClr val="CCFFCC">
              <a:alpha val="50000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none" anchor="ctr"/>
          <a:lstStyle/>
          <a:p>
            <a:pPr>
              <a:defRPr/>
            </a:pP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산업용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PDA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AB700</a:t>
            </a:r>
            <a:r>
              <a:rPr lang="ko-KR" altLang="en-US" sz="1100" dirty="0" smtClean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en-US" altLang="ko-KR" sz="1100" dirty="0" smtClean="0">
                <a:latin typeface="맑은 고딕" pitchFamily="50" charset="-127"/>
                <a:ea typeface="맑은 고딕" pitchFamily="50" charset="-127"/>
              </a:rPr>
              <a:t>UHF(900MHz)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RF-ID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리더를 장착하여 </a:t>
            </a: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ISO 18000-6C,</a:t>
            </a:r>
          </a:p>
          <a:p>
            <a:pPr>
              <a:defRPr/>
            </a:pP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Gen2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등의 </a:t>
            </a: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Multi-Protocol 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RFID TAG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의 정보를 인식하여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다양한</a:t>
            </a:r>
            <a:endParaRPr lang="en-US" altLang="ko-KR" sz="110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통신방식으로 상위 시스템에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DATA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를 전송할 수 있습니다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3923928" y="2891036"/>
            <a:ext cx="4968552" cy="606277"/>
          </a:xfrm>
          <a:prstGeom prst="rect">
            <a:avLst/>
          </a:prstGeom>
          <a:solidFill>
            <a:srgbClr val="CCFFCC">
              <a:alpha val="50000"/>
            </a:srgbClr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wrap="none" anchor="ctr"/>
          <a:lstStyle/>
          <a:p>
            <a:pPr>
              <a:defRPr/>
            </a:pPr>
            <a:r>
              <a:rPr lang="en-US" altLang="ko-KR" sz="1100" b="1" dirty="0">
                <a:latin typeface="맑은 고딕" pitchFamily="50" charset="-127"/>
                <a:ea typeface="맑은 고딕" pitchFamily="50" charset="-127"/>
              </a:rPr>
              <a:t> -</a:t>
            </a:r>
            <a:r>
              <a:rPr lang="ko-KR" altLang="en-US" sz="1100" b="1" dirty="0">
                <a:latin typeface="맑은 고딕" pitchFamily="50" charset="-127"/>
                <a:ea typeface="맑은 고딕" pitchFamily="50" charset="-127"/>
              </a:rPr>
              <a:t>적용가능 분야 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>
              <a:defRPr/>
            </a:pP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창고관리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자산관리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시설물관리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물류관리</a:t>
            </a:r>
            <a:r>
              <a:rPr lang="en-US" altLang="ko-KR" sz="110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dirty="0">
                <a:latin typeface="맑은 고딕" pitchFamily="50" charset="-127"/>
                <a:ea typeface="맑은 고딕" pitchFamily="50" charset="-127"/>
              </a:rPr>
              <a:t>유통시스템 등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3923928" y="3560763"/>
          <a:ext cx="4968552" cy="2892296"/>
        </p:xfrm>
        <a:graphic>
          <a:graphicData uri="http://schemas.openxmlformats.org/drawingml/2006/table">
            <a:tbl>
              <a:tblPr/>
              <a:tblGrid>
                <a:gridCol w="1629639"/>
                <a:gridCol w="3338913"/>
              </a:tblGrid>
              <a:tr h="2629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Section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Specifications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PROTOCOL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ISO 18000-6C(GEN2)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주파수 대역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917 ~ 923.5 MHz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READING RANGE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최대 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5M (One TAG , TAG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종류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환경에 따라 다름 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WRITING RANGE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Reading Range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50%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POWER LEVEL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1W (30dBm)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주파수 방식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FHSS,LBT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EXPEND POWER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5V  /  1.2  to 0.5A 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이하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동작온도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- 20 ℃ ~ +60 ℃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보관온도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- 30 ℃ ~ +70 ℃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62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HUMIDITY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 ~ 95 % Non-Condensing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2763683" cy="234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915" name="직선 화살표 연결선 25"/>
          <p:cNvCxnSpPr>
            <a:cxnSpLocks noChangeShapeType="1"/>
          </p:cNvCxnSpPr>
          <p:nvPr/>
        </p:nvCxnSpPr>
        <p:spPr bwMode="auto">
          <a:xfrm rot="16200000" flipV="1">
            <a:off x="627968" y="4870264"/>
            <a:ext cx="990600" cy="303335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/>
            <a:tailEnd type="oval" w="med" len="med"/>
          </a:ln>
        </p:spPr>
      </p:cxnSp>
      <p:cxnSp>
        <p:nvCxnSpPr>
          <p:cNvPr id="36916" name="직선 연결선 28"/>
          <p:cNvCxnSpPr>
            <a:cxnSpLocks noChangeShapeType="1"/>
          </p:cNvCxnSpPr>
          <p:nvPr/>
        </p:nvCxnSpPr>
        <p:spPr bwMode="auto">
          <a:xfrm>
            <a:off x="1274935" y="5517229"/>
            <a:ext cx="1252903" cy="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36917" name="TextBox 29"/>
          <p:cNvSpPr txBox="1">
            <a:spLocks noChangeArrowheads="1"/>
          </p:cNvSpPr>
          <p:nvPr/>
        </p:nvSpPr>
        <p:spPr bwMode="auto">
          <a:xfrm>
            <a:off x="1331640" y="5246711"/>
            <a:ext cx="100700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>
                <a:solidFill>
                  <a:srgbClr val="92D050"/>
                </a:solidFill>
              </a:rPr>
              <a:t>RFID </a:t>
            </a:r>
            <a:r>
              <a:rPr lang="en-US" altLang="ko-KR" sz="1000" b="1" dirty="0" smtClean="0">
                <a:solidFill>
                  <a:srgbClr val="92D050"/>
                </a:solidFill>
              </a:rPr>
              <a:t>Antenna</a:t>
            </a:r>
            <a:endParaRPr lang="ko-KR" altLang="en-US" sz="1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0566" y="1187450"/>
            <a:ext cx="268898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ko-KR" kern="0" dirty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 PDA </a:t>
            </a:r>
            <a:r>
              <a:rPr lang="en-US" altLang="ko-KR" b="1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AB-700</a:t>
            </a:r>
            <a:r>
              <a:rPr lang="en-US" altLang="ko-KR" kern="0" dirty="0" smtClean="0">
                <a:solidFill>
                  <a:srgbClr val="FF6600"/>
                </a:solidFill>
                <a:latin typeface="Century Gothic" pitchFamily="34" charset="0"/>
                <a:ea typeface="굴림" charset="-127"/>
              </a:rPr>
              <a:t> </a:t>
            </a:r>
            <a:endParaRPr lang="en-US" altLang="ko-KR" kern="0" dirty="0">
              <a:solidFill>
                <a:srgbClr val="FF6600"/>
              </a:solidFill>
              <a:latin typeface="Century Gothic" pitchFamily="34" charset="0"/>
              <a:ea typeface="굴림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23528" y="1772816"/>
            <a:ext cx="8640960" cy="4688706"/>
          </a:xfrm>
          <a:prstGeom prst="roundRect">
            <a:avLst>
              <a:gd name="adj" fmla="val 2813"/>
            </a:avLst>
          </a:prstGeom>
          <a:solidFill>
            <a:srgbClr val="FFFFFF">
              <a:alpha val="30000"/>
            </a:srgbClr>
          </a:solidFill>
          <a:ln w="19050">
            <a:solidFill>
              <a:schemeClr val="bg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000">
                <a:solidFill>
                  <a:srgbClr val="000000"/>
                </a:solidFill>
              </a:rPr>
              <a:t>                                              </a:t>
            </a:r>
            <a:endParaRPr lang="ko-KR" altLang="en-US" sz="1000">
              <a:solidFill>
                <a:srgbClr val="000000"/>
              </a:solidFill>
            </a:endParaRPr>
          </a:p>
        </p:txBody>
      </p:sp>
      <p:sp>
        <p:nvSpPr>
          <p:cNvPr id="37893" name="내용 개체 틀 2"/>
          <p:cNvSpPr txBox="1">
            <a:spLocks/>
          </p:cNvSpPr>
          <p:nvPr/>
        </p:nvSpPr>
        <p:spPr bwMode="auto">
          <a:xfrm>
            <a:off x="3347864" y="1340768"/>
            <a:ext cx="2385646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b="1" u="sng" dirty="0" smtClean="0">
                <a:solidFill>
                  <a:srgbClr val="FF6600"/>
                </a:solidFill>
                <a:latin typeface="Century Gothic" pitchFamily="34" charset="0"/>
              </a:rPr>
              <a:t>Expansibility </a:t>
            </a:r>
            <a:endParaRPr lang="ko-KR" altLang="en-US" b="1" u="sng" dirty="0">
              <a:solidFill>
                <a:srgbClr val="FF6600"/>
              </a:solidFill>
              <a:latin typeface="Century Gothic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924944"/>
            <a:ext cx="2969947" cy="2819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17281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10931">
            <a:off x="7793467" y="2586135"/>
            <a:ext cx="864096" cy="333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4139952" y="2204864"/>
            <a:ext cx="17281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BARCORD </a:t>
            </a:r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SCANNER </a:t>
            </a:r>
          </a:p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1D or 2D)</a:t>
            </a:r>
            <a:endParaRPr lang="ko-KR" altLang="en-US" sz="10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 flipV="1">
            <a:off x="4427984" y="2636912"/>
            <a:ext cx="360040" cy="936104"/>
          </a:xfrm>
          <a:prstGeom prst="line">
            <a:avLst/>
          </a:prstGeom>
          <a:ln w="15875">
            <a:solidFill>
              <a:srgbClr val="FFC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827584" y="2996952"/>
            <a:ext cx="1008112" cy="1080120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1115616" y="4509120"/>
            <a:ext cx="360040" cy="288032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8106040" y="3212976"/>
            <a:ext cx="360040" cy="360040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연결선 28"/>
          <p:cNvCxnSpPr>
            <a:cxnSpLocks noChangeShapeType="1"/>
          </p:cNvCxnSpPr>
          <p:nvPr/>
        </p:nvCxnSpPr>
        <p:spPr bwMode="auto">
          <a:xfrm>
            <a:off x="5580112" y="4781465"/>
            <a:ext cx="1612943" cy="0"/>
          </a:xfrm>
          <a:prstGeom prst="line">
            <a:avLst/>
          </a:prstGeom>
          <a:noFill/>
          <a:ln w="19050" algn="ctr">
            <a:solidFill>
              <a:srgbClr val="FFC000"/>
            </a:solidFill>
            <a:round/>
            <a:headEnd type="oval"/>
            <a:tailEnd/>
          </a:ln>
        </p:spPr>
      </p:cxn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5680695" y="4397042"/>
            <a:ext cx="17281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GUN Trigger </a:t>
            </a:r>
          </a:p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(via 4400mA Battery)</a:t>
            </a:r>
            <a:endParaRPr lang="ko-KR" altLang="en-US" sz="1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2627784" y="2204864"/>
            <a:ext cx="1449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5.0M Pixel CAMERA </a:t>
            </a:r>
          </a:p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With Flash</a:t>
            </a:r>
            <a:endParaRPr lang="ko-KR" altLang="en-US" sz="10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직선 연결선 23"/>
          <p:cNvCxnSpPr>
            <a:endCxn id="22" idx="2"/>
          </p:cNvCxnSpPr>
          <p:nvPr/>
        </p:nvCxnSpPr>
        <p:spPr>
          <a:xfrm flipH="1" flipV="1">
            <a:off x="3352502" y="2604974"/>
            <a:ext cx="643434" cy="896034"/>
          </a:xfrm>
          <a:prstGeom prst="line">
            <a:avLst/>
          </a:prstGeom>
          <a:ln w="15875">
            <a:solidFill>
              <a:srgbClr val="FFC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7126503" y="3184401"/>
            <a:ext cx="7473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Scan Key</a:t>
            </a:r>
            <a:endParaRPr lang="ko-KR" altLang="en-US" sz="1000" b="1" dirty="0"/>
          </a:p>
        </p:txBody>
      </p:sp>
      <p:cxnSp>
        <p:nvCxnSpPr>
          <p:cNvPr id="26" name="직선 연결선 25"/>
          <p:cNvCxnSpPr/>
          <p:nvPr/>
        </p:nvCxnSpPr>
        <p:spPr>
          <a:xfrm>
            <a:off x="7217561" y="3409950"/>
            <a:ext cx="892671" cy="12382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899592" y="4605510"/>
            <a:ext cx="216024" cy="172591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1125141" y="2521471"/>
            <a:ext cx="360040" cy="216024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627784" y="5176242"/>
            <a:ext cx="4154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MIC</a:t>
            </a:r>
            <a:endParaRPr lang="ko-KR" altLang="en-US" sz="1000" b="1" dirty="0"/>
          </a:p>
        </p:txBody>
      </p:sp>
      <p:sp>
        <p:nvSpPr>
          <p:cNvPr id="32" name="TextBox 29"/>
          <p:cNvSpPr txBox="1">
            <a:spLocks noChangeArrowheads="1"/>
          </p:cNvSpPr>
          <p:nvPr/>
        </p:nvSpPr>
        <p:spPr bwMode="auto">
          <a:xfrm>
            <a:off x="2336895" y="4412729"/>
            <a:ext cx="7473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Scan Key</a:t>
            </a:r>
            <a:endParaRPr lang="ko-KR" altLang="en-US" sz="1000" b="1" dirty="0"/>
          </a:p>
        </p:txBody>
      </p:sp>
      <p:cxnSp>
        <p:nvCxnSpPr>
          <p:cNvPr id="34" name="직선 연결선 33"/>
          <p:cNvCxnSpPr/>
          <p:nvPr/>
        </p:nvCxnSpPr>
        <p:spPr>
          <a:xfrm flipH="1">
            <a:off x="1475656" y="4653136"/>
            <a:ext cx="1584176" cy="0"/>
          </a:xfrm>
          <a:prstGeom prst="line">
            <a:avLst/>
          </a:prstGeom>
          <a:ln w="15875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971600" y="1988840"/>
            <a:ext cx="66075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Speaker</a:t>
            </a:r>
            <a:endParaRPr lang="ko-KR" altLang="en-US" sz="1000" b="1" dirty="0"/>
          </a:p>
        </p:txBody>
      </p:sp>
      <p:cxnSp>
        <p:nvCxnSpPr>
          <p:cNvPr id="38" name="직선 연결선 37"/>
          <p:cNvCxnSpPr>
            <a:stCxn id="28" idx="0"/>
            <a:endCxn id="36" idx="2"/>
          </p:cNvCxnSpPr>
          <p:nvPr/>
        </p:nvCxnSpPr>
        <p:spPr>
          <a:xfrm flipH="1" flipV="1">
            <a:off x="1301979" y="2235061"/>
            <a:ext cx="3182" cy="286410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9"/>
          <p:cNvSpPr txBox="1">
            <a:spLocks noChangeArrowheads="1"/>
          </p:cNvSpPr>
          <p:nvPr/>
        </p:nvSpPr>
        <p:spPr bwMode="auto">
          <a:xfrm>
            <a:off x="3491880" y="5487035"/>
            <a:ext cx="172819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latin typeface="맑은 고딕" pitchFamily="50" charset="-127"/>
                <a:ea typeface="맑은 고딕" pitchFamily="50" charset="-127"/>
              </a:rPr>
              <a:t>RFID(UHF) Module</a:t>
            </a:r>
            <a:endParaRPr lang="ko-KR" altLang="en-US" sz="10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V="1">
            <a:off x="4355976" y="4681711"/>
            <a:ext cx="0" cy="833899"/>
          </a:xfrm>
          <a:prstGeom prst="line">
            <a:avLst/>
          </a:prstGeom>
          <a:ln w="15875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9"/>
          <p:cNvSpPr txBox="1">
            <a:spLocks noChangeArrowheads="1"/>
          </p:cNvSpPr>
          <p:nvPr/>
        </p:nvSpPr>
        <p:spPr bwMode="auto">
          <a:xfrm>
            <a:off x="2051720" y="3232026"/>
            <a:ext cx="13580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LCD Touch  Screen</a:t>
            </a:r>
            <a:endParaRPr lang="ko-KR" altLang="en-US" sz="1000" b="1" dirty="0"/>
          </a:p>
        </p:txBody>
      </p:sp>
      <p:cxnSp>
        <p:nvCxnSpPr>
          <p:cNvPr id="43" name="직선 연결선 42"/>
          <p:cNvCxnSpPr/>
          <p:nvPr/>
        </p:nvCxnSpPr>
        <p:spPr>
          <a:xfrm flipH="1" flipV="1">
            <a:off x="1826171" y="3443858"/>
            <a:ext cx="1512168" cy="16954"/>
          </a:xfrm>
          <a:prstGeom prst="line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타원 39"/>
          <p:cNvSpPr/>
          <p:nvPr/>
        </p:nvSpPr>
        <p:spPr>
          <a:xfrm>
            <a:off x="1106091" y="5339308"/>
            <a:ext cx="144016" cy="144016"/>
          </a:xfrm>
          <a:prstGeom prst="ellipse">
            <a:avLst/>
          </a:prstGeom>
          <a:noFill/>
          <a:ln w="158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5" name="Shape 44"/>
          <p:cNvCxnSpPr>
            <a:stCxn id="27" idx="4"/>
          </p:cNvCxnSpPr>
          <p:nvPr/>
        </p:nvCxnSpPr>
        <p:spPr>
          <a:xfrm rot="16200000" flipH="1">
            <a:off x="1916181" y="3869524"/>
            <a:ext cx="235075" cy="2052228"/>
          </a:xfrm>
          <a:prstGeom prst="bentConnector2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29"/>
          <p:cNvSpPr txBox="1">
            <a:spLocks noChangeArrowheads="1"/>
          </p:cNvSpPr>
          <p:nvPr/>
        </p:nvSpPr>
        <p:spPr bwMode="auto">
          <a:xfrm>
            <a:off x="2267744" y="4766955"/>
            <a:ext cx="8066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Power Key</a:t>
            </a:r>
            <a:endParaRPr lang="ko-KR" altLang="en-US" sz="1000" b="1" dirty="0"/>
          </a:p>
        </p:txBody>
      </p:sp>
      <p:cxnSp>
        <p:nvCxnSpPr>
          <p:cNvPr id="48" name="Shape 47"/>
          <p:cNvCxnSpPr>
            <a:stCxn id="40" idx="4"/>
          </p:cNvCxnSpPr>
          <p:nvPr/>
        </p:nvCxnSpPr>
        <p:spPr>
          <a:xfrm rot="16200000" flipH="1">
            <a:off x="1993999" y="4667423"/>
            <a:ext cx="321940" cy="1953741"/>
          </a:xfrm>
          <a:prstGeom prst="bentConnector2">
            <a:avLst/>
          </a:prstGeom>
          <a:ln w="158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>
            <a:spLocks noChangeArrowheads="1"/>
          </p:cNvSpPr>
          <p:nvPr/>
        </p:nvSpPr>
        <p:spPr bwMode="auto">
          <a:xfrm>
            <a:off x="2286794" y="5517232"/>
            <a:ext cx="7745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 dirty="0" smtClean="0"/>
              <a:t>Reset Key</a:t>
            </a:r>
            <a:endParaRPr lang="ko-KR" altLang="en-US" sz="1000" b="1" dirty="0"/>
          </a:p>
        </p:txBody>
      </p:sp>
      <p:cxnSp>
        <p:nvCxnSpPr>
          <p:cNvPr id="54" name="직선 연결선 53"/>
          <p:cNvCxnSpPr/>
          <p:nvPr/>
        </p:nvCxnSpPr>
        <p:spPr>
          <a:xfrm>
            <a:off x="1663105" y="5416649"/>
            <a:ext cx="1440160" cy="0"/>
          </a:xfrm>
          <a:prstGeom prst="line">
            <a:avLst/>
          </a:prstGeom>
          <a:ln w="15875">
            <a:solidFill>
              <a:srgbClr val="FFC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431</Words>
  <Application>Microsoft Office PowerPoint</Application>
  <PresentationFormat>화면 슬라이드 쇼(4:3)</PresentationFormat>
  <Paragraphs>109</Paragraphs>
  <Slides>5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4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기본 디자인</vt:lpstr>
      <vt:lpstr>2_디자인 사용자 지정</vt:lpstr>
      <vt:lpstr>1_디자인 사용자 지정</vt:lpstr>
      <vt:lpstr>디자인 사용자 지정</vt:lpstr>
      <vt:lpstr>Image</vt:lpstr>
      <vt:lpstr>Industrial PDA AB-700</vt:lpstr>
      <vt:lpstr>슬라이드 2</vt:lpstr>
      <vt:lpstr>슬라이드 3</vt:lpstr>
      <vt:lpstr>슬라이드 4</vt:lpstr>
      <vt:lpstr>슬라이드 5</vt:lpstr>
    </vt:vector>
  </TitlesOfParts>
  <Company>ATRF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– Part IV. (Industrial PDA SI203)</dc:title>
  <dc:creator>이승엽</dc:creator>
  <cp:lastModifiedBy>user</cp:lastModifiedBy>
  <cp:revision>38</cp:revision>
  <dcterms:created xsi:type="dcterms:W3CDTF">2011-08-02T08:14:08Z</dcterms:created>
  <dcterms:modified xsi:type="dcterms:W3CDTF">2013-10-29T01:49:27Z</dcterms:modified>
</cp:coreProperties>
</file>